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8" r:id="rId9"/>
    <p:sldId id="264" r:id="rId10"/>
    <p:sldId id="265" r:id="rId11"/>
    <p:sldId id="266" r:id="rId12"/>
    <p:sldId id="267" r:id="rId13"/>
    <p:sldId id="268" r:id="rId14"/>
    <p:sldId id="269" r:id="rId15"/>
    <p:sldId id="279" r:id="rId16"/>
    <p:sldId id="280" r:id="rId17"/>
    <p:sldId id="270" r:id="rId18"/>
    <p:sldId id="271" r:id="rId19"/>
    <p:sldId id="272" r:id="rId20"/>
    <p:sldId id="273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6" autoAdjust="0"/>
    <p:restoredTop sz="94660"/>
  </p:normalViewPr>
  <p:slideViewPr>
    <p:cSldViewPr snapToGrid="0">
      <p:cViewPr>
        <p:scale>
          <a:sx n="63" d="100"/>
          <a:sy n="63" d="100"/>
        </p:scale>
        <p:origin x="219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ith Gubiotti" userId="438e55ccf5592b91" providerId="LiveId" clId="{33E63103-D9F0-4C6F-8F7C-DC3D226569D7}"/>
    <pc:docChg chg="delSld">
      <pc:chgData name="Edith Gubiotti" userId="438e55ccf5592b91" providerId="LiveId" clId="{33E63103-D9F0-4C6F-8F7C-DC3D226569D7}" dt="2025-08-05T05:07:21.171" v="0" actId="2696"/>
      <pc:docMkLst>
        <pc:docMk/>
      </pc:docMkLst>
      <pc:sldChg chg="del">
        <pc:chgData name="Edith Gubiotti" userId="438e55ccf5592b91" providerId="LiveId" clId="{33E63103-D9F0-4C6F-8F7C-DC3D226569D7}" dt="2025-08-05T05:07:21.171" v="0" actId="2696"/>
        <pc:sldMkLst>
          <pc:docMk/>
          <pc:sldMk cId="2057881613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8/4/2025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9BAD8-6FEF-00EF-3C6F-1DECB9A5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E-BIMS Operational Training Guide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8F726-259B-9212-E9BF-84E8D80C8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1938868"/>
          </a:xfrm>
        </p:spPr>
        <p:txBody>
          <a:bodyPr>
            <a:noAutofit/>
          </a:bodyPr>
          <a:lstStyle/>
          <a:p>
            <a:br>
              <a:rPr lang="en-US" sz="2800" dirty="0"/>
            </a:br>
            <a:r>
              <a:rPr lang="en-US" sz="3200" b="1" i="1" dirty="0"/>
              <a:t>Empowering our clients for Efficiency, Eligibility &amp; Sustainable Impact</a:t>
            </a:r>
          </a:p>
          <a:p>
            <a:pPr marL="0" indent="0">
              <a:buNone/>
            </a:pPr>
            <a:br>
              <a:rPr lang="en-US" sz="2800" b="1" dirty="0"/>
            </a:br>
            <a:endParaRPr lang="en-CA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2441CF-096B-5042-6256-23D485089AE2}"/>
              </a:ext>
            </a:extLst>
          </p:cNvPr>
          <p:cNvSpPr txBox="1"/>
          <p:nvPr/>
        </p:nvSpPr>
        <p:spPr>
          <a:xfrm>
            <a:off x="1792605" y="4495800"/>
            <a:ext cx="6115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b="1" dirty="0"/>
              <a:t>Presented by: E-BIMS Ltd.</a:t>
            </a:r>
          </a:p>
        </p:txBody>
      </p:sp>
    </p:spTree>
    <p:extLst>
      <p:ext uri="{BB962C8B-B14F-4D97-AF65-F5344CB8AC3E}">
        <p14:creationId xmlns:p14="http://schemas.microsoft.com/office/powerpoint/2010/main" val="1165045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AC756-79C5-0DE6-6AE3-0AF71176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889269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b="1" dirty="0"/>
              <a:t>Module 1 – Strategic Foundation</a:t>
            </a:r>
            <a:br>
              <a:rPr lang="en-US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F8622-EB26-D034-AE7A-F0FF1DB0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244" y="2682843"/>
            <a:ext cx="9601196" cy="5596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B0F0"/>
                </a:solidFill>
              </a:rPr>
              <a:t>Goal: </a:t>
            </a:r>
            <a:r>
              <a:rPr lang="en-US" sz="3200" b="1" dirty="0"/>
              <a:t>Achieve healthy loan portfolio at 100% loan 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34599C-F9A3-2931-5505-24644F0FA054}"/>
              </a:ext>
            </a:extLst>
          </p:cNvPr>
          <p:cNvSpPr txBox="1"/>
          <p:nvPr/>
        </p:nvSpPr>
        <p:spPr>
          <a:xfrm>
            <a:off x="1140143" y="3648198"/>
            <a:ext cx="101298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b="1" dirty="0"/>
              <a:t>1). Financial Literacy and Numeracy training campaigns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D1F065-B689-BFBB-7A31-3A5B33C41F39}"/>
              </a:ext>
            </a:extLst>
          </p:cNvPr>
          <p:cNvSpPr txBox="1"/>
          <p:nvPr/>
        </p:nvSpPr>
        <p:spPr>
          <a:xfrm>
            <a:off x="1198244" y="4233864"/>
            <a:ext cx="6115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2). Field Agent Deployment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BED40B-1D4D-7953-F08C-89794E61CB85}"/>
              </a:ext>
            </a:extLst>
          </p:cNvPr>
          <p:cNvSpPr txBox="1"/>
          <p:nvPr/>
        </p:nvSpPr>
        <p:spPr>
          <a:xfrm>
            <a:off x="1295401" y="4919395"/>
            <a:ext cx="6115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3). Literacy &amp; Numeracy Training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1AA83F-563B-D205-626A-79475F754CAC}"/>
              </a:ext>
            </a:extLst>
          </p:cNvPr>
          <p:cNvSpPr txBox="1"/>
          <p:nvPr/>
        </p:nvSpPr>
        <p:spPr>
          <a:xfrm>
            <a:off x="1295401" y="5504170"/>
            <a:ext cx="6115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4). Performance Monitoring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251D08-4FA2-A082-79E8-2A639321A206}"/>
              </a:ext>
            </a:extLst>
          </p:cNvPr>
          <p:cNvSpPr txBox="1"/>
          <p:nvPr/>
        </p:nvSpPr>
        <p:spPr>
          <a:xfrm>
            <a:off x="1140143" y="3050859"/>
            <a:ext cx="6115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b="1" u="sng" dirty="0"/>
              <a:t>Outreach Campaigns</a:t>
            </a:r>
          </a:p>
        </p:txBody>
      </p:sp>
    </p:spTree>
    <p:extLst>
      <p:ext uri="{BB962C8B-B14F-4D97-AF65-F5344CB8AC3E}">
        <p14:creationId xmlns:p14="http://schemas.microsoft.com/office/powerpoint/2010/main" val="249137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9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CD4E0-FDB7-C13E-DDA5-F02A1003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Module 2 – Workflow Overview</a:t>
            </a:r>
            <a:br>
              <a:rPr lang="en-US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A024C-BC6A-7F2D-DDCF-DE10EC1E1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765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b="1" dirty="0"/>
              <a:t>Client Onboarding Efficiency Map</a:t>
            </a:r>
            <a:endParaRPr lang="en-US" sz="3500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6321A-8941-5697-DCCF-1DC93BACDCE2}"/>
              </a:ext>
            </a:extLst>
          </p:cNvPr>
          <p:cNvSpPr txBox="1"/>
          <p:nvPr/>
        </p:nvSpPr>
        <p:spPr>
          <a:xfrm>
            <a:off x="1350645" y="3136612"/>
            <a:ext cx="6115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Initial Contact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6199F4-FA27-D9F3-D64E-0D773E9D3E64}"/>
              </a:ext>
            </a:extLst>
          </p:cNvPr>
          <p:cNvSpPr txBox="1"/>
          <p:nvPr/>
        </p:nvSpPr>
        <p:spPr>
          <a:xfrm>
            <a:off x="1295401" y="3716292"/>
            <a:ext cx="6115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Needs Assessment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6AFE0F-5416-8BB5-6FCE-EFBBF82FD2EB}"/>
              </a:ext>
            </a:extLst>
          </p:cNvPr>
          <p:cNvSpPr txBox="1"/>
          <p:nvPr/>
        </p:nvSpPr>
        <p:spPr>
          <a:xfrm>
            <a:off x="1350645" y="4233374"/>
            <a:ext cx="6115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Document Collection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9C33A2-582E-AF81-0D95-8049E0AB12E0}"/>
              </a:ext>
            </a:extLst>
          </p:cNvPr>
          <p:cNvSpPr txBox="1"/>
          <p:nvPr/>
        </p:nvSpPr>
        <p:spPr>
          <a:xfrm>
            <a:off x="1403985" y="4813054"/>
            <a:ext cx="6115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Service Matching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E022D8-CB5D-24D8-2218-56EE12453CE0}"/>
              </a:ext>
            </a:extLst>
          </p:cNvPr>
          <p:cNvSpPr txBox="1"/>
          <p:nvPr/>
        </p:nvSpPr>
        <p:spPr>
          <a:xfrm>
            <a:off x="1350645" y="5422469"/>
            <a:ext cx="6115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Approval &amp; Scheduling</a:t>
            </a:r>
          </a:p>
        </p:txBody>
      </p:sp>
    </p:spTree>
    <p:extLst>
      <p:ext uri="{BB962C8B-B14F-4D97-AF65-F5344CB8AC3E}">
        <p14:creationId xmlns:p14="http://schemas.microsoft.com/office/powerpoint/2010/main" val="18170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9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2DDE4-C0AF-0891-7690-95756015C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Non-Eligible Client Support</a:t>
            </a:r>
            <a:br>
              <a:rPr lang="en-US" b="1" dirty="0"/>
            </a:b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072C9-E8DD-F574-0333-9D3A16120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2251288"/>
          </a:xfrm>
        </p:spPr>
        <p:txBody>
          <a:bodyPr/>
          <a:lstStyle/>
          <a:p>
            <a:r>
              <a:rPr lang="en-US" sz="3200" b="1" dirty="0"/>
              <a:t>Learning Plan Setup</a:t>
            </a:r>
          </a:p>
          <a:p>
            <a:r>
              <a:rPr lang="en-US" sz="3200" b="1" dirty="0"/>
              <a:t>Follow-Up </a:t>
            </a:r>
          </a:p>
          <a:p>
            <a:r>
              <a:rPr lang="en-US" sz="3200" b="1" dirty="0"/>
              <a:t> Financial Assessment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74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86E70-B212-DFCF-9E9F-E724F408B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1 – Initial Contact</a:t>
            </a:r>
            <a:br>
              <a:rPr lang="en-US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9C182-AB2F-B9C6-F890-DCD06FA7F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1). Community outreach</a:t>
            </a:r>
          </a:p>
          <a:p>
            <a:pPr marL="0" indent="0">
              <a:buNone/>
            </a:pPr>
            <a:r>
              <a:rPr lang="en-US" sz="3200" b="1" dirty="0"/>
              <a:t>2). Financial literacy intro</a:t>
            </a:r>
          </a:p>
          <a:p>
            <a:pPr marL="0" indent="0">
              <a:buNone/>
            </a:pPr>
            <a:r>
              <a:rPr lang="en-US" sz="3200" b="1" dirty="0"/>
              <a:t>3). Service orientation</a:t>
            </a:r>
            <a:endParaRPr lang="en-CA" sz="3200" b="1" dirty="0"/>
          </a:p>
        </p:txBody>
      </p:sp>
    </p:spTree>
    <p:extLst>
      <p:ext uri="{BB962C8B-B14F-4D97-AF65-F5344CB8AC3E}">
        <p14:creationId xmlns:p14="http://schemas.microsoft.com/office/powerpoint/2010/main" val="280711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3F809-2D4F-B8D3-0257-A15C92C7F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Step 2 – Needs Assessment</a:t>
            </a:r>
            <a:br>
              <a:rPr lang="en-US" b="1" dirty="0"/>
            </a:b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E62E0-5AE1-B449-00F9-FA60CC26C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Interview/survey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Client background &amp; goals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Eligibility checklist (12 points)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4474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7F24E-BCD4-DE6D-2C65-043D9ECBC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Step 3 – Document Collection</a:t>
            </a:r>
            <a:br>
              <a:rPr lang="en-CA" b="1" dirty="0"/>
            </a:br>
            <a:r>
              <a:rPr lang="en-CA" b="1" dirty="0"/>
              <a:t>Agent uploads &amp; verifies all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0042C-49B6-D075-1227-97B54C122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30780"/>
            <a:ext cx="9601196" cy="36042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sz="3200" b="1" dirty="0"/>
              <a:t>Required Docs:</a:t>
            </a:r>
          </a:p>
          <a:p>
            <a:pPr lvl="0"/>
            <a:r>
              <a:rPr lang="en-CA" sz="3500" b="1" dirty="0"/>
              <a:t>National ID</a:t>
            </a:r>
          </a:p>
          <a:p>
            <a:pPr lvl="0"/>
            <a:r>
              <a:rPr lang="en-CA" sz="3500" b="1" dirty="0"/>
              <a:t>Collateral proof</a:t>
            </a:r>
          </a:p>
          <a:p>
            <a:pPr lvl="0"/>
            <a:r>
              <a:rPr lang="en-CA" sz="3500" b="1" dirty="0"/>
              <a:t>Revenue evidence</a:t>
            </a:r>
          </a:p>
          <a:p>
            <a:pPr lvl="0"/>
            <a:r>
              <a:rPr lang="en-CA" sz="3500" b="1" dirty="0"/>
              <a:t>Registered phone</a:t>
            </a:r>
          </a:p>
          <a:p>
            <a:pPr lvl="0"/>
            <a:r>
              <a:rPr lang="en-CA" sz="3500" b="1" dirty="0"/>
              <a:t>Training certificate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1032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4ADA6-F8FA-1C1B-6DC6-1E0F5FB4B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Step 3 – Document Collection</a:t>
            </a:r>
            <a:br>
              <a:rPr lang="en-CA" b="1" dirty="0"/>
            </a:br>
            <a:r>
              <a:rPr lang="en-CA" b="1" dirty="0"/>
              <a:t>Agent uploads &amp; verifies all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9B764-6524-31C9-4A47-286F6CD31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/>
              <a:t>Local council one letter</a:t>
            </a:r>
          </a:p>
          <a:p>
            <a:pPr marL="0" indent="0">
              <a:buNone/>
            </a:pPr>
            <a:r>
              <a:rPr lang="en-CA" b="1" dirty="0"/>
              <a:t>Clam Chairperson’s letter, confirming that the client is the rightful owner of the customary land and has the right to pledge it as collateral for the loan (see </a:t>
            </a:r>
            <a:r>
              <a:rPr lang="en-CA" b="1" dirty="0" err="1"/>
              <a:t>frast</a:t>
            </a:r>
            <a:r>
              <a:rPr lang="en-CA" b="1" dirty="0"/>
              <a:t> letter)</a:t>
            </a:r>
          </a:p>
          <a:p>
            <a:pPr marL="0" indent="0">
              <a:buNone/>
            </a:pPr>
            <a:r>
              <a:rPr lang="en-CA" b="1" dirty="0"/>
              <a:t>Business profile picture</a:t>
            </a:r>
          </a:p>
          <a:p>
            <a:pPr marL="0" indent="0">
              <a:buNone/>
            </a:pPr>
            <a:r>
              <a:rPr lang="en-CA" b="1" dirty="0"/>
              <a:t>Client profile picture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63381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CA84C-D823-55CD-C973-F421BDFA1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 Step 4 – Service Matching</a:t>
            </a:r>
            <a:br>
              <a:rPr lang="en-CA" b="1" dirty="0"/>
            </a:b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4FD0D-F2BB-0BC9-BA0D-8627435A9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3200" b="1" dirty="0"/>
              <a:t>Internal eligibility review</a:t>
            </a:r>
          </a:p>
          <a:p>
            <a:pPr marL="0" indent="0">
              <a:buNone/>
            </a:pPr>
            <a:r>
              <a:rPr lang="en-CA" sz="3200" b="1" dirty="0"/>
              <a:t>Direct to appropriate programs (Loan / Training / Social support)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9710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61DB4-6FF2-A2C7-7507-6DD2E5CE4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Approval &amp;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8B2A0-FB2F-2DE2-BAD3-2AB019FDB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en-CA" sz="3200" b="1" dirty="0"/>
              <a:t>Supervisor &amp; Branch Manager approval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CA" sz="3200" b="1" dirty="0"/>
              <a:t>Fee collection via mobile wallet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CA" sz="3200" b="1" dirty="0"/>
              <a:t>Loan agreement &amp; disbursement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175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E0B3B-B625-8099-6568-4A859C500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Non-Eligibility Pathway</a:t>
            </a:r>
            <a:br>
              <a:rPr lang="en-CA" b="1" dirty="0"/>
            </a:b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7DC10-9541-BF81-A993-F294795B4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z="3200" b="1" dirty="0"/>
              <a:t>Explain why the client is not eligible</a:t>
            </a:r>
          </a:p>
          <a:p>
            <a:pPr lvl="0"/>
            <a:r>
              <a:rPr lang="en-CA" sz="3200" b="1" dirty="0"/>
              <a:t>Recommend improvements</a:t>
            </a:r>
          </a:p>
          <a:p>
            <a:pPr lvl="0"/>
            <a:r>
              <a:rPr lang="en-CA" sz="3200" b="1" dirty="0"/>
              <a:t>Prepare for reapplication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8369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FD9E5-51C1-051B-543F-90E70D0EF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Training &amp; Mentorship</a:t>
            </a:r>
            <a:br>
              <a:rPr lang="en-CA" b="1" dirty="0"/>
            </a:b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8A025-1048-6AB5-6DFC-7224C9802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CA" sz="3200" b="1" dirty="0"/>
              <a:t>Enroll client in learning programs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CA" sz="3200" b="1" dirty="0"/>
              <a:t>Track tasks &amp; assignments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CA" sz="3200" b="1" dirty="0"/>
              <a:t>Reassess eligibility after progress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6418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0A017-98BF-A9D7-FF65-E9731F4A5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Service Matching</a:t>
            </a:r>
            <a:br>
              <a:rPr lang="en-US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537F8-9AFC-FC6C-CAE7-571EDFC9F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Internal eligibility review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Direct to appropriate programs (Loan / Training / Social support)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Loan is approved by the assessing officer and is forwarded for authorization</a:t>
            </a:r>
          </a:p>
          <a:p>
            <a:pPr marL="0" indent="0">
              <a:buNone/>
            </a:pPr>
            <a:r>
              <a:rPr lang="en-US" b="1" dirty="0"/>
              <a:t>        Note: The commission is paid based on the collectability of the loans you assess and approve.</a:t>
            </a:r>
          </a:p>
          <a:p>
            <a:pPr marL="0" indent="0">
              <a:buNone/>
            </a:pPr>
            <a:r>
              <a:rPr lang="en-US" b="1" dirty="0"/>
              <a:t>             If you approve bad loans it will cost you dearly.</a:t>
            </a:r>
          </a:p>
          <a:p>
            <a:pPr marL="0" indent="0">
              <a:buNone/>
            </a:pPr>
            <a:r>
              <a:rPr lang="en-US" b="1" dirty="0"/>
              <a:t>              You will be able to earn 0.5% of the net income for every 250 active loans at 100% repayment. 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7833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9457A-4F28-A28F-373F-2A75589CA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Approval &amp; Scheduling</a:t>
            </a:r>
            <a:br>
              <a:rPr lang="en-US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439D6-76F0-04EE-20C6-42B6CCE28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94826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Supervisor &amp; Branch Manager Authorization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4510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B7C4858-FAA3-4226-A856-193A01910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C1B503-0291-4E82-A65E-72D604D9F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F836C5-9601-4982-A121-CCA49BF7B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bg2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C7ABE8-B75E-D438-2D21-AB19B1150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en-CA" sz="2800">
                <a:solidFill>
                  <a:srgbClr val="FFFFFF"/>
                </a:solidFill>
              </a:rPr>
              <a:t>CLIENT ONBOARDING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CD0D05-FF47-4ABB-841C-0600CADC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58981-FB47-24A4-7A5D-078AC9A61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7760" y="251460"/>
            <a:ext cx="6987540" cy="6393180"/>
          </a:xfrm>
        </p:spPr>
        <p:txBody>
          <a:bodyPr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CA" sz="3500" b="1" dirty="0">
                <a:solidFill>
                  <a:schemeClr val="bg1"/>
                </a:solidFill>
              </a:rPr>
              <a:t>1). Create client profile ( input all the required details in the system)</a:t>
            </a:r>
          </a:p>
          <a:p>
            <a:pPr marL="0" indent="0">
              <a:buNone/>
            </a:pPr>
            <a:r>
              <a:rPr lang="en-CA" sz="3500" b="1" dirty="0">
                <a:solidFill>
                  <a:schemeClr val="bg1"/>
                </a:solidFill>
              </a:rPr>
              <a:t>2). Create the client business profile (Input all the required details in the system)</a:t>
            </a:r>
          </a:p>
          <a:p>
            <a:pPr marL="0" indent="0">
              <a:buNone/>
            </a:pPr>
            <a:r>
              <a:rPr lang="en-CA" sz="3500" b="1" dirty="0">
                <a:solidFill>
                  <a:schemeClr val="bg1"/>
                </a:solidFill>
              </a:rPr>
              <a:t>3). Upload all the supporting documentation into the system and to the client Library.</a:t>
            </a:r>
          </a:p>
          <a:p>
            <a:pPr marL="0" indent="0">
              <a:buNone/>
            </a:pPr>
            <a:r>
              <a:rPr lang="en-CA" sz="3500" b="1" dirty="0">
                <a:solidFill>
                  <a:schemeClr val="bg1"/>
                </a:solidFill>
              </a:rPr>
              <a:t>4). Make sure that the client records their pin number in away that does not get it exposed.</a:t>
            </a:r>
          </a:p>
          <a:p>
            <a:pPr marL="0" indent="0">
              <a:buNone/>
            </a:pPr>
            <a:r>
              <a:rPr lang="en-CA" sz="3500" b="1" dirty="0">
                <a:solidFill>
                  <a:schemeClr val="bg1"/>
                </a:solidFill>
              </a:rPr>
              <a:t>Note encourage the clients not to use their mobile wallet pin number, but to create a different pin for their E-BIMS App.</a:t>
            </a:r>
          </a:p>
          <a:p>
            <a:pPr marL="0" indent="0">
              <a:buNone/>
            </a:pPr>
            <a:r>
              <a:rPr lang="en-CA" sz="3500" b="1" dirty="0">
                <a:solidFill>
                  <a:schemeClr val="bg1"/>
                </a:solidFill>
              </a:rPr>
              <a:t>5). Help the client download the app and show them how to use it.</a:t>
            </a:r>
          </a:p>
          <a:p>
            <a:pPr marL="0" indent="0">
              <a:buNone/>
            </a:pP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90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AF95F-E6A0-F69C-1121-1BC318F22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FEE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FABD7-B022-3FB6-54E3-5F9117A0F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020" y="2556932"/>
            <a:ext cx="10378439" cy="350858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Fee collection via mobile wallet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Loan agreement and repayment schedule are signed by all parties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The </a:t>
            </a:r>
            <a:r>
              <a:rPr lang="en-US" sz="3200" b="1" u="sng" dirty="0"/>
              <a:t>signed loan agreement  and repayment schedule</a:t>
            </a:r>
            <a:r>
              <a:rPr lang="en-US" sz="3200" b="1" dirty="0"/>
              <a:t> are uploaded to client library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Loan is disbursed.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8053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9B84E-58DC-E2AE-75AA-CFA22A891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Non-Eligibility Pathway</a:t>
            </a:r>
            <a:br>
              <a:rPr lang="en-US" b="1" dirty="0"/>
            </a:b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13BAF-25A2-0EC5-87DF-BD7EF4648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Why was the client ineligible?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What do you recommend?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What does the client commit to?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What needs to happen before the client reapplies?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796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8950E-A398-08D0-2159-DE6795140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Training &amp; Mentorship</a:t>
            </a:r>
            <a:br>
              <a:rPr lang="en-US" b="1" dirty="0"/>
            </a:b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B508-7881-3F90-68F1-72B97FD13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Enroll client in learning programs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Track tasks &amp; assignments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Reassess eligibility after progress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636789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0096C-753B-6F27-5AE3-59C938627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Follow-Up &amp; Support</a:t>
            </a:r>
            <a:br>
              <a:rPr lang="en-US" b="1" dirty="0"/>
            </a:b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1B1E1-9623-19DE-A268-9D3F8DE7F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Monthly check-ins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Financial health review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Bleeding assessment &amp; solutions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125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3E937-680A-3F40-AB86-2DE224C1A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2" y="623993"/>
            <a:ext cx="9601196" cy="770468"/>
          </a:xfrm>
        </p:spPr>
        <p:txBody>
          <a:bodyPr>
            <a:normAutofit/>
          </a:bodyPr>
          <a:lstStyle/>
          <a:p>
            <a:r>
              <a:rPr lang="en-CA" dirty="0"/>
              <a:t>FINANCIAL SUSTAINABILITY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99625F3-8789-C03C-EA77-BDFDC3975F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5825944"/>
              </p:ext>
            </p:extLst>
          </p:nvPr>
        </p:nvGraphicFramePr>
        <p:xfrm>
          <a:off x="1066800" y="1600199"/>
          <a:ext cx="10302240" cy="4579620"/>
        </p:xfrm>
        <a:graphic>
          <a:graphicData uri="http://schemas.openxmlformats.org/drawingml/2006/table">
            <a:tbl>
              <a:tblPr/>
              <a:tblGrid>
                <a:gridCol w="3286760">
                  <a:extLst>
                    <a:ext uri="{9D8B030D-6E8A-4147-A177-3AD203B41FA5}">
                      <a16:colId xmlns:a16="http://schemas.microsoft.com/office/drawing/2014/main" val="1983172524"/>
                    </a:ext>
                  </a:extLst>
                </a:gridCol>
                <a:gridCol w="3507740">
                  <a:extLst>
                    <a:ext uri="{9D8B030D-6E8A-4147-A177-3AD203B41FA5}">
                      <a16:colId xmlns:a16="http://schemas.microsoft.com/office/drawing/2014/main" val="975360476"/>
                    </a:ext>
                  </a:extLst>
                </a:gridCol>
                <a:gridCol w="3507740">
                  <a:extLst>
                    <a:ext uri="{9D8B030D-6E8A-4147-A177-3AD203B41FA5}">
                      <a16:colId xmlns:a16="http://schemas.microsoft.com/office/drawing/2014/main" val="115050956"/>
                    </a:ext>
                  </a:extLst>
                </a:gridCol>
              </a:tblGrid>
              <a:tr h="9159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/>
                        <a:t>TOOLS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/>
                        <a:t>PURPOSE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/>
                        <a:t>TIP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564386"/>
                  </a:ext>
                </a:extLst>
              </a:tr>
              <a:tr h="915924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CA"/>
                        <a:t>Record Keeping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CA"/>
                        <a:t>Financial accuracy, profitability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CA"/>
                        <a:t>Loss mitigation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CA"/>
                        <a:t>Use logs or apps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1173768"/>
                  </a:ext>
                </a:extLst>
              </a:tr>
              <a:tr h="91592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CA"/>
                        <a:t>2).     Budgeting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CA"/>
                        <a:t>Resource allocation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CA"/>
                        <a:t>Review monthly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3248841"/>
                  </a:ext>
                </a:extLst>
              </a:tr>
              <a:tr h="915924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CA"/>
                        <a:t>Cost Control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CA"/>
                        <a:t>Reduce waste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CA"/>
                        <a:t>Renegotiate recurring expenses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16221"/>
                  </a:ext>
                </a:extLst>
              </a:tr>
              <a:tr h="915924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CA"/>
                        <a:t>Investments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CA"/>
                        <a:t>Grow capital</a:t>
                      </a: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dirty="0"/>
                        <a:t>Start small and be consistent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026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07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D64E7-9091-F562-FF69-CCF39E2A7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Smart Investments</a:t>
            </a:r>
            <a:br>
              <a:rPr lang="en-US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95CED-BBF8-5385-693D-FE889DCA2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 As you save for your business, save it in away that guarantees that your savings are growing. </a:t>
            </a:r>
          </a:p>
          <a:p>
            <a:pPr marL="0" indent="0">
              <a:buNone/>
            </a:pPr>
            <a:r>
              <a:rPr lang="en-US" dirty="0"/>
              <a:t>Now that you have a complete blue print of your business, we know what it will cost to lift it off the ground</a:t>
            </a:r>
          </a:p>
          <a:p>
            <a:pPr marL="0" indent="0">
              <a:buNone/>
            </a:pPr>
            <a:r>
              <a:rPr lang="en-US" dirty="0"/>
              <a:t>Plant to raise the capital needed within 6 months.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Save for your business capital,</a:t>
            </a:r>
          </a:p>
          <a:p>
            <a:pPr marL="0" indent="0">
              <a:buNone/>
            </a:pPr>
            <a:r>
              <a:rPr lang="en-US" dirty="0"/>
              <a:t>This is where E-Bims can help you out,, we shall be able to then support you when you are up and running.</a:t>
            </a:r>
          </a:p>
          <a:p>
            <a:pPr marL="0" indent="0">
              <a:buNone/>
            </a:pPr>
            <a:r>
              <a:rPr lang="en-US" dirty="0"/>
              <a:t>• 	Save profits in tax-free account</a:t>
            </a:r>
          </a:p>
          <a:p>
            <a:pPr marL="0" indent="0">
              <a:buNone/>
            </a:pPr>
            <a:r>
              <a:rPr lang="en-US" dirty="0"/>
              <a:t>• 	Use E-BIMS Ideation Test</a:t>
            </a:r>
          </a:p>
          <a:p>
            <a:pPr marL="0" indent="0">
              <a:buNone/>
            </a:pPr>
            <a:r>
              <a:rPr lang="en-US" dirty="0"/>
              <a:t>• 	Maintain 6-month buffer before scaling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62570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13BD6-598A-D259-7093-AFDA268C7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Human Resource Strategy</a:t>
            </a:r>
            <a:br>
              <a:rPr lang="en-US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394B9-B56C-C919-B2D1-4E9E38D8A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Smart hiring</a:t>
            </a:r>
          </a:p>
          <a:p>
            <a:r>
              <a:rPr lang="en-US" dirty="0"/>
              <a:t>Staff upskilling</a:t>
            </a:r>
          </a:p>
          <a:p>
            <a:r>
              <a:rPr lang="en-US" dirty="0"/>
              <a:t>Mentorship &amp; empowerment</a:t>
            </a:r>
          </a:p>
          <a:p>
            <a:r>
              <a:rPr lang="en-US" dirty="0"/>
              <a:t>Define project deliverables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38142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3664C-DDE9-6707-A987-353BCA948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 &amp; Outcomes</a:t>
            </a:r>
            <a:br>
              <a:rPr lang="en-US" dirty="0"/>
            </a:br>
            <a:r>
              <a:rPr lang="en-US" dirty="0"/>
              <a:t> By end of training, you should be able to: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E991D-55FE-5012-A3DD-FB4FB1ED3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5885" y="2579136"/>
            <a:ext cx="9601196" cy="803488"/>
          </a:xfrm>
        </p:spPr>
        <p:txBody>
          <a:bodyPr>
            <a:noAutofit/>
          </a:bodyPr>
          <a:lstStyle/>
          <a:p>
            <a:pPr marL="0" indent="0">
              <a:buNone/>
            </a:pPr>
            <a:br>
              <a:rPr lang="en-US" sz="3200" dirty="0"/>
            </a:br>
            <a:r>
              <a:rPr lang="en-US" sz="3200" dirty="0"/>
              <a:t>✅ Assess and Onboard Clients</a:t>
            </a:r>
            <a:br>
              <a:rPr lang="en-US" sz="3200" dirty="0"/>
            </a:br>
            <a:endParaRPr lang="en-CA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D6E4A-5BBA-67E9-6098-EAEC420CCE74}"/>
              </a:ext>
            </a:extLst>
          </p:cNvPr>
          <p:cNvSpPr txBox="1"/>
          <p:nvPr/>
        </p:nvSpPr>
        <p:spPr>
          <a:xfrm>
            <a:off x="1365885" y="3497581"/>
            <a:ext cx="61150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dirty="0"/>
              <a:t>✅ Align services to client needs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9A2D87-8953-AA57-9EF0-99A93BE98E16}"/>
              </a:ext>
            </a:extLst>
          </p:cNvPr>
          <p:cNvSpPr txBox="1"/>
          <p:nvPr/>
        </p:nvSpPr>
        <p:spPr>
          <a:xfrm>
            <a:off x="1365885" y="3988415"/>
            <a:ext cx="61150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✅ Ensure financial sustainability</a:t>
            </a:r>
            <a:br>
              <a:rPr lang="en-US" sz="3200" dirty="0"/>
            </a:br>
            <a:endParaRPr lang="en-CA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34B27B-AA5B-6E80-BFA6-E01C8C13AC62}"/>
              </a:ext>
            </a:extLst>
          </p:cNvPr>
          <p:cNvSpPr txBox="1"/>
          <p:nvPr/>
        </p:nvSpPr>
        <p:spPr>
          <a:xfrm>
            <a:off x="1365885" y="4479249"/>
            <a:ext cx="61150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✅ Mitigate losses</a:t>
            </a:r>
            <a:br>
              <a:rPr lang="en-US" sz="3200" dirty="0"/>
            </a:br>
            <a:endParaRPr lang="en-CA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AF5C0E-6444-E120-2F09-4ED3F2639F0B}"/>
              </a:ext>
            </a:extLst>
          </p:cNvPr>
          <p:cNvSpPr txBox="1"/>
          <p:nvPr/>
        </p:nvSpPr>
        <p:spPr>
          <a:xfrm>
            <a:off x="1365885" y="4965559"/>
            <a:ext cx="87020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✅ Support client growth &amp; independence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93640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9" grpId="0"/>
      <p:bldP spid="11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486</TotalTime>
  <Words>786</Words>
  <Application>Microsoft Office PowerPoint</Application>
  <PresentationFormat>Widescreen</PresentationFormat>
  <Paragraphs>129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Garamond</vt:lpstr>
      <vt:lpstr>Organic</vt:lpstr>
      <vt:lpstr>E-BIMS Operational Training Guide</vt:lpstr>
      <vt:lpstr> Module 1 – Strategic Foundation </vt:lpstr>
      <vt:lpstr>Module 2 – Workflow Overview </vt:lpstr>
      <vt:lpstr>Non-Eligible Client Support </vt:lpstr>
      <vt:lpstr>Step 1 – Initial Contact </vt:lpstr>
      <vt:lpstr>Step 2 – Needs Assessment </vt:lpstr>
      <vt:lpstr>Step 3 – Document Collection Agent uploads &amp; verifies all information</vt:lpstr>
      <vt:lpstr>Step 3 – Document Collection Agent uploads &amp; verifies all information</vt:lpstr>
      <vt:lpstr> Step 4 – Service Matching </vt:lpstr>
      <vt:lpstr>Approval &amp; Scheduling</vt:lpstr>
      <vt:lpstr>Non-Eligibility Pathway </vt:lpstr>
      <vt:lpstr>Training &amp; Mentorship </vt:lpstr>
      <vt:lpstr>Service Matching </vt:lpstr>
      <vt:lpstr>Approval &amp; Scheduling </vt:lpstr>
      <vt:lpstr>CLIENT ONBOARDING</vt:lpstr>
      <vt:lpstr>FEE COLLECTION</vt:lpstr>
      <vt:lpstr>Non-Eligibility Pathway </vt:lpstr>
      <vt:lpstr>Training &amp; Mentorship </vt:lpstr>
      <vt:lpstr>Follow-Up &amp; Support </vt:lpstr>
      <vt:lpstr>FINANCIAL SUSTAINABILITY</vt:lpstr>
      <vt:lpstr>Smart Investments </vt:lpstr>
      <vt:lpstr>Human Resource Strategy </vt:lpstr>
      <vt:lpstr>Recap &amp; Outcomes  By end of training, you should be able to: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Edith Gubiotti</dc:creator>
  <cp:lastModifiedBy>Edith Gubiotti</cp:lastModifiedBy>
  <cp:revision>1</cp:revision>
  <dcterms:created xsi:type="dcterms:W3CDTF">2025-08-04T21:00:45Z</dcterms:created>
  <dcterms:modified xsi:type="dcterms:W3CDTF">2025-08-05T05:07:25Z</dcterms:modified>
</cp:coreProperties>
</file>